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6" r:id="rId4"/>
    <p:sldId id="259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61" r:id="rId14"/>
    <p:sldId id="262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8938D5-FFF3-4D87-B070-14C2896CC172}" type="datetimeFigureOut">
              <a:rPr lang="hu-HU" smtClean="0"/>
              <a:t>2018.03.26.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B2036D-2691-476E-80ED-9F60A0B75C95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EURÓPAI UNIÓ JOGA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mtClean="0"/>
              <a:t>2018. </a:t>
            </a:r>
            <a:endParaRPr lang="hu-HU" dirty="0" smtClean="0"/>
          </a:p>
          <a:p>
            <a:r>
              <a:rPr lang="hu-HU" dirty="0" smtClean="0"/>
              <a:t>NKE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972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Európai Központi Bank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KBER</a:t>
            </a:r>
          </a:p>
          <a:p>
            <a:r>
              <a:rPr lang="hu-HU" dirty="0" smtClean="0"/>
              <a:t>Monetáris unió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4985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Számvevőszék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Pénzügyi ellenőrzés</a:t>
            </a:r>
          </a:p>
          <a:p>
            <a:r>
              <a:rPr lang="hu-HU" dirty="0" smtClean="0"/>
              <a:t>„Európa pénzügyi lelkiismerete”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8181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szervek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Gazdasági és Szociális Bizottság</a:t>
            </a:r>
          </a:p>
          <a:p>
            <a:r>
              <a:rPr lang="hu-HU" dirty="0" smtClean="0"/>
              <a:t>Régiók Bizottsága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Ombudsman</a:t>
            </a:r>
          </a:p>
          <a:p>
            <a:r>
              <a:rPr lang="hu-HU" dirty="0" smtClean="0"/>
              <a:t>Adatvédelmi Biztos Hivatala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625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Európai Unió elsődleges joga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alapító szerződések, illetve azok módosításai (a hozzájuk fűzött Jegyzőkönyvek, Nyilatkozatok)</a:t>
            </a:r>
          </a:p>
          <a:p>
            <a:r>
              <a:rPr lang="hu-HU" dirty="0" smtClean="0"/>
              <a:t>Csatlakozási Szerződések</a:t>
            </a:r>
          </a:p>
          <a:p>
            <a:r>
              <a:rPr lang="hu-HU" dirty="0" smtClean="0"/>
              <a:t>Költségvetési Szerződéseket (</a:t>
            </a:r>
            <a:r>
              <a:rPr lang="hu-HU" dirty="0" err="1" smtClean="0"/>
              <a:t>Budgetary</a:t>
            </a:r>
            <a:r>
              <a:rPr lang="hu-HU" dirty="0" smtClean="0"/>
              <a:t> </a:t>
            </a:r>
            <a:r>
              <a:rPr lang="hu-HU" dirty="0" err="1" smtClean="0"/>
              <a:t>Treaties</a:t>
            </a:r>
            <a:r>
              <a:rPr lang="hu-HU" dirty="0" smtClean="0"/>
              <a:t>). </a:t>
            </a:r>
          </a:p>
          <a:p>
            <a:r>
              <a:rPr lang="hu-HU" dirty="0" smtClean="0"/>
              <a:t>Általános jogelvek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394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Európai Unió másodlagos joga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EUMSZ 288. cikke határozza meg: </a:t>
            </a:r>
          </a:p>
          <a:p>
            <a:r>
              <a:rPr lang="hu-HU" dirty="0" smtClean="0"/>
              <a:t>rendelet,</a:t>
            </a:r>
          </a:p>
          <a:p>
            <a:r>
              <a:rPr lang="hu-HU" dirty="0" smtClean="0"/>
              <a:t>irányelv,</a:t>
            </a:r>
          </a:p>
          <a:p>
            <a:r>
              <a:rPr lang="hu-HU" dirty="0" smtClean="0"/>
              <a:t>határozat,</a:t>
            </a:r>
          </a:p>
          <a:p>
            <a:r>
              <a:rPr lang="hu-HU" dirty="0" smtClean="0"/>
              <a:t>ajánlás </a:t>
            </a:r>
          </a:p>
          <a:p>
            <a:r>
              <a:rPr lang="hu-HU" dirty="0" smtClean="0"/>
              <a:t>vélemény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0868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tagállam kárfelelőssége az uniós jog megsértéséért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Valamennyi hatalmi ág</a:t>
            </a:r>
          </a:p>
          <a:p>
            <a:r>
              <a:rPr lang="hu-HU" dirty="0" smtClean="0"/>
              <a:t>Kártérítési felelősség feltételei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9040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Alapjogvédelem az Európai Unióban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Alapjogi Charta</a:t>
            </a:r>
          </a:p>
          <a:p>
            <a:r>
              <a:rPr lang="hu-HU" dirty="0"/>
              <a:t>Az Európai Unió Bíróságának ítélkezési gyakorlata</a:t>
            </a:r>
          </a:p>
        </p:txBody>
      </p:sp>
    </p:spTree>
    <p:extLst>
      <p:ext uri="{BB962C8B-B14F-4D97-AF65-F5344CB8AC3E}">
        <p14:creationId xmlns:p14="http://schemas.microsoft.com/office/powerpoint/2010/main" val="1078350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tagállamokkal szemben indított kötelezettségszegési eljárások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Perindítást megelőző eljárás</a:t>
            </a:r>
          </a:p>
          <a:p>
            <a:r>
              <a:rPr lang="hu-HU" dirty="0" smtClean="0"/>
              <a:t>Peres szak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5561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uniós jogi aktusok megsemmisítése iránti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eljárás megindítására jogosultak köre, </a:t>
            </a:r>
          </a:p>
          <a:p>
            <a:r>
              <a:rPr lang="hu-HU" dirty="0" smtClean="0"/>
              <a:t>a keresetindítási határidő, </a:t>
            </a:r>
          </a:p>
          <a:p>
            <a:r>
              <a:rPr lang="hu-HU" dirty="0" smtClean="0"/>
              <a:t>a megtámadható aktusok</a:t>
            </a:r>
          </a:p>
          <a:p>
            <a:r>
              <a:rPr lang="hu-HU" dirty="0" smtClean="0"/>
              <a:t>megtámadási </a:t>
            </a:r>
            <a:r>
              <a:rPr lang="hu-HU" dirty="0"/>
              <a:t>okok</a:t>
            </a:r>
          </a:p>
        </p:txBody>
      </p:sp>
    </p:spTree>
    <p:extLst>
      <p:ext uri="{BB962C8B-B14F-4D97-AF65-F5344CB8AC3E}">
        <p14:creationId xmlns:p14="http://schemas.microsoft.com/office/powerpoint/2010/main" val="551978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</a:t>
            </a:r>
            <a:r>
              <a:rPr lang="hu-HU" dirty="0" smtClean="0"/>
              <a:t> mulasztási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eljárás megindítására jogosultak köre, </a:t>
            </a:r>
          </a:p>
          <a:p>
            <a:r>
              <a:rPr lang="hu-HU" dirty="0" smtClean="0"/>
              <a:t>a keresetindítási határidő, </a:t>
            </a:r>
          </a:p>
          <a:p>
            <a:r>
              <a:rPr lang="hu-HU" dirty="0" smtClean="0"/>
              <a:t>az eljárás megindításának okai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799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 Az Európai Unió alapszerződései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1951-ben elfogadott Párizsi Szerződés (az ESZAK alapító szerződése), amely 1952. július 23-án lépett hatályba (ma már nem hatályos, 50 év határozott időre kötötték);</a:t>
            </a:r>
          </a:p>
          <a:p>
            <a:r>
              <a:rPr lang="hu-HU" dirty="0" smtClean="0"/>
              <a:t>1957-ben, Rómában aláírt két nemzetközi szerződés (egyfelől az Európai Gazdasági Közösséget létrehozó Római Szerződés, másfelől pedig az EURATOM Közösséget létrehozó Római Szerződés), melyek 1958. január 1-jén léptek hatályba;</a:t>
            </a:r>
          </a:p>
          <a:p>
            <a:r>
              <a:rPr lang="hu-HU" dirty="0" smtClean="0"/>
              <a:t>1965-ben megkötött, 1967-ben hatályba lépett Egyesülési (Fúziós) Szerződés (</a:t>
            </a:r>
            <a:r>
              <a:rPr lang="hu-HU" dirty="0" err="1" smtClean="0"/>
              <a:t>Merger</a:t>
            </a:r>
            <a:r>
              <a:rPr lang="hu-HU" dirty="0" smtClean="0"/>
              <a:t> </a:t>
            </a:r>
            <a:r>
              <a:rPr lang="hu-HU" dirty="0" err="1" smtClean="0"/>
              <a:t>Treaty</a:t>
            </a:r>
            <a:r>
              <a:rPr lang="hu-HU" dirty="0" smtClean="0"/>
              <a:t>);</a:t>
            </a:r>
          </a:p>
          <a:p>
            <a:r>
              <a:rPr lang="hu-HU" dirty="0" smtClean="0"/>
              <a:t>1986-ban aláírt és 1987. július 1. napján hatályba lépett Egységes Európai Okmány (</a:t>
            </a:r>
            <a:r>
              <a:rPr lang="hu-HU" dirty="0" err="1" smtClean="0"/>
              <a:t>Single</a:t>
            </a:r>
            <a:r>
              <a:rPr lang="hu-HU" dirty="0" smtClean="0"/>
              <a:t> European </a:t>
            </a:r>
            <a:r>
              <a:rPr lang="hu-HU" dirty="0" err="1" smtClean="0"/>
              <a:t>Act</a:t>
            </a:r>
            <a:r>
              <a:rPr lang="hu-HU" dirty="0" smtClean="0"/>
              <a:t> - SEA);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3964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Kártérítési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Európai Unió intézményei vagy azok alkalmazottai által okozott kár megtérítése iránti eljárás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118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Az Európai Unió alapszerződései </a:t>
            </a:r>
            <a:r>
              <a:rPr lang="pt-BR" dirty="0" smtClean="0"/>
              <a:t>I</a:t>
            </a:r>
            <a:r>
              <a:rPr lang="hu-HU" dirty="0" smtClean="0"/>
              <a:t>I</a:t>
            </a:r>
            <a:r>
              <a:rPr lang="pt-BR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Európai Uniót létrehozó 1992. évi Maastrichti Szerződés (</a:t>
            </a:r>
            <a:r>
              <a:rPr lang="hu-HU" dirty="0" err="1"/>
              <a:t>Treaty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European Union), amely 1993. november 1. napján lépett hatályba;</a:t>
            </a:r>
          </a:p>
          <a:p>
            <a:r>
              <a:rPr lang="hu-HU" dirty="0"/>
              <a:t>1997. évi Amszterdami Szerződés, mely 1999. május 1-jén lépett hatályba;</a:t>
            </a:r>
          </a:p>
          <a:p>
            <a:r>
              <a:rPr lang="hu-HU" dirty="0"/>
              <a:t>2001-ben aláírt Nizzai Szerződés, mely 2003. február 1. napján lépett hatályba;</a:t>
            </a:r>
          </a:p>
          <a:p>
            <a:r>
              <a:rPr lang="hu-HU" dirty="0"/>
              <a:t>2007. december 13-án aláírt Lisszaboni Szerződés, mely 2009. december 1-jén lépett hatályba.</a:t>
            </a:r>
          </a:p>
          <a:p>
            <a:r>
              <a:rPr lang="hu-HU" dirty="0"/>
              <a:t>Jelenleg hatályos szerződések: </a:t>
            </a:r>
            <a:r>
              <a:rPr lang="hu-HU" dirty="0" err="1"/>
              <a:t>EUSz</a:t>
            </a:r>
            <a:r>
              <a:rPr lang="hu-HU" dirty="0"/>
              <a:t>; </a:t>
            </a:r>
            <a:r>
              <a:rPr lang="hu-HU" dirty="0" err="1"/>
              <a:t>EUMSz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168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EU intézményei, főbb hatásköreik és egymáshoz való viszonyuk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Az Unió intézményei:</a:t>
            </a:r>
          </a:p>
          <a:p>
            <a:r>
              <a:rPr lang="hu-HU" dirty="0" smtClean="0"/>
              <a:t>Európai Parlament</a:t>
            </a:r>
          </a:p>
          <a:p>
            <a:r>
              <a:rPr lang="hu-HU" dirty="0" smtClean="0"/>
              <a:t>Európai Tanács</a:t>
            </a:r>
          </a:p>
          <a:p>
            <a:r>
              <a:rPr lang="hu-HU" dirty="0" smtClean="0"/>
              <a:t>Tanács</a:t>
            </a:r>
          </a:p>
          <a:p>
            <a:r>
              <a:rPr lang="hu-HU" dirty="0" smtClean="0"/>
              <a:t>Európai Bizottság </a:t>
            </a:r>
          </a:p>
          <a:p>
            <a:r>
              <a:rPr lang="hu-HU" dirty="0" smtClean="0"/>
              <a:t>Európai Unió Bírósága</a:t>
            </a:r>
          </a:p>
          <a:p>
            <a:r>
              <a:rPr lang="hu-HU" dirty="0" smtClean="0"/>
              <a:t>Európai Központi Bank </a:t>
            </a:r>
          </a:p>
          <a:p>
            <a:r>
              <a:rPr lang="hu-HU" dirty="0" smtClean="0"/>
              <a:t>Számvevőszék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69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Európai Parlament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Székhelye Strasbourgban</a:t>
            </a:r>
          </a:p>
          <a:p>
            <a:r>
              <a:rPr lang="hu-HU" dirty="0" smtClean="0"/>
              <a:t>Képviselők: 750+ 1</a:t>
            </a:r>
          </a:p>
          <a:p>
            <a:r>
              <a:rPr lang="hu-HU" dirty="0" smtClean="0"/>
              <a:t>Szervezete</a:t>
            </a:r>
          </a:p>
          <a:p>
            <a:r>
              <a:rPr lang="hu-HU" dirty="0" smtClean="0"/>
              <a:t>Feladatai</a:t>
            </a:r>
          </a:p>
          <a:p>
            <a:r>
              <a:rPr lang="hu-HU" dirty="0" smtClean="0"/>
              <a:t>Demokratikus deficit ledolgozása: </a:t>
            </a:r>
            <a:r>
              <a:rPr lang="hu-HU" dirty="0" err="1" smtClean="0"/>
              <a:t>társjogalkotó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9257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Európai </a:t>
            </a:r>
            <a:r>
              <a:rPr lang="hu-HU" dirty="0"/>
              <a:t>Tanács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Tagjai: a </a:t>
            </a:r>
            <a:r>
              <a:rPr lang="hu-HU" dirty="0"/>
              <a:t>tagállamok állam-, illetve </a:t>
            </a:r>
            <a:r>
              <a:rPr lang="hu-HU" dirty="0" smtClean="0"/>
              <a:t>kormányfői, </a:t>
            </a:r>
            <a:r>
              <a:rPr lang="hu-HU" dirty="0"/>
              <a:t>saját </a:t>
            </a:r>
            <a:r>
              <a:rPr lang="hu-HU" dirty="0" smtClean="0"/>
              <a:t>elnöke  </a:t>
            </a:r>
            <a:r>
              <a:rPr lang="hu-HU" dirty="0"/>
              <a:t>és a Bizottság </a:t>
            </a:r>
            <a:r>
              <a:rPr lang="hu-HU" dirty="0" smtClean="0"/>
              <a:t>elnöke. </a:t>
            </a:r>
          </a:p>
          <a:p>
            <a:r>
              <a:rPr lang="hu-HU" dirty="0" smtClean="0"/>
              <a:t>Munkájában </a:t>
            </a:r>
            <a:r>
              <a:rPr lang="hu-HU" dirty="0"/>
              <a:t>részt vesz az Unió külügyi és biztonságpolitikai főképviselője.</a:t>
            </a:r>
          </a:p>
        </p:txBody>
      </p:sp>
    </p:spTree>
    <p:extLst>
      <p:ext uri="{BB962C8B-B14F-4D97-AF65-F5344CB8AC3E}">
        <p14:creationId xmlns:p14="http://schemas.microsoft.com/office/powerpoint/2010/main" val="30235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/>
              <a:t>Tanács (az Európai Unió Tanácsa)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Tagjai: a </a:t>
            </a:r>
            <a:r>
              <a:rPr lang="hu-HU" dirty="0"/>
              <a:t>tagállamok </a:t>
            </a:r>
            <a:r>
              <a:rPr lang="hu-HU" dirty="0" smtClean="0"/>
              <a:t>egy-egy </a:t>
            </a:r>
            <a:r>
              <a:rPr lang="hu-HU" dirty="0"/>
              <a:t>miniszteri szintű </a:t>
            </a:r>
            <a:r>
              <a:rPr lang="hu-HU" dirty="0" smtClean="0"/>
              <a:t>képviselői</a:t>
            </a:r>
          </a:p>
          <a:p>
            <a:r>
              <a:rPr lang="hu-HU" dirty="0" smtClean="0"/>
              <a:t>Fő jogalkotó szerv</a:t>
            </a:r>
          </a:p>
          <a:p>
            <a:r>
              <a:rPr lang="hu-HU" dirty="0"/>
              <a:t>Szavazati </a:t>
            </a:r>
            <a:r>
              <a:rPr lang="hu-HU" dirty="0" smtClean="0"/>
              <a:t>rend</a:t>
            </a:r>
          </a:p>
          <a:p>
            <a:r>
              <a:rPr lang="hu-HU" dirty="0"/>
              <a:t>COREPER</a:t>
            </a:r>
          </a:p>
        </p:txBody>
      </p:sp>
    </p:spTree>
    <p:extLst>
      <p:ext uri="{BB962C8B-B14F-4D97-AF65-F5344CB8AC3E}">
        <p14:creationId xmlns:p14="http://schemas.microsoft.com/office/powerpoint/2010/main" val="78465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Bizottság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Biztosokból áll</a:t>
            </a:r>
          </a:p>
          <a:p>
            <a:r>
              <a:rPr lang="hu-HU" dirty="0" err="1" smtClean="0"/>
              <a:t>Szupranacionális</a:t>
            </a:r>
            <a:r>
              <a:rPr lang="hu-HU" dirty="0" smtClean="0"/>
              <a:t> szerv</a:t>
            </a:r>
          </a:p>
          <a:p>
            <a:r>
              <a:rPr lang="hu-HU" dirty="0" smtClean="0"/>
              <a:t>Uniós jog „őre”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24264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Az </a:t>
            </a:r>
            <a:r>
              <a:rPr lang="es-ES" dirty="0"/>
              <a:t>Európai Unió Bírósága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Bíróság</a:t>
            </a:r>
          </a:p>
          <a:p>
            <a:r>
              <a:rPr lang="hu-HU" dirty="0" smtClean="0"/>
              <a:t>Törvényszék</a:t>
            </a:r>
          </a:p>
          <a:p>
            <a:r>
              <a:rPr lang="hu-HU" dirty="0" smtClean="0"/>
              <a:t>(korábban: Közszolgálati Törvényszék)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3884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478</Words>
  <Application>Microsoft Office PowerPoint</Application>
  <PresentationFormat>Diavetítés a képernyőre (4:3 oldalarány)</PresentationFormat>
  <Paragraphs>89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4" baseType="lpstr">
      <vt:lpstr>Calibri</vt:lpstr>
      <vt:lpstr>Constantia</vt:lpstr>
      <vt:lpstr>Wingdings 2</vt:lpstr>
      <vt:lpstr>Áramlás</vt:lpstr>
      <vt:lpstr>AZ EURÓPAI UNIÓ JOGA </vt:lpstr>
      <vt:lpstr> Az Európai Unió alapszerződései I.</vt:lpstr>
      <vt:lpstr>Az Európai Unió alapszerződései II.</vt:lpstr>
      <vt:lpstr>Az EU intézményei, főbb hatásköreik és egymáshoz való viszonyuk</vt:lpstr>
      <vt:lpstr>Európai Parlament</vt:lpstr>
      <vt:lpstr>             Európai Tanács </vt:lpstr>
      <vt:lpstr>A Tanács (az Európai Unió Tanácsa)</vt:lpstr>
      <vt:lpstr>Bizottság</vt:lpstr>
      <vt:lpstr>Az Európai Unió Bírósága</vt:lpstr>
      <vt:lpstr>Európai Központi Bank</vt:lpstr>
      <vt:lpstr>Számvevőszék</vt:lpstr>
      <vt:lpstr>Egyéb szervek</vt:lpstr>
      <vt:lpstr>Az Európai Unió elsődleges joga</vt:lpstr>
      <vt:lpstr>Az Európai Unió másodlagos joga</vt:lpstr>
      <vt:lpstr>Az tagállam kárfelelőssége az uniós jog megsértéséért</vt:lpstr>
      <vt:lpstr>Alapjogvédelem az Európai Unióban</vt:lpstr>
      <vt:lpstr>A tagállamokkal szemben indított kötelezettségszegési eljárások</vt:lpstr>
      <vt:lpstr>Az uniós jogi aktusok megsemmisítése iránti eljárás</vt:lpstr>
      <vt:lpstr>A mulasztási eljárás</vt:lpstr>
      <vt:lpstr>Kártérítési eljárás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C/2. AZ EURÓPAI UNIÓ JOGA</dc:title>
  <dc:creator>Gombos Katalin</dc:creator>
  <cp:lastModifiedBy>Gombos Katalin</cp:lastModifiedBy>
  <cp:revision>14</cp:revision>
  <dcterms:created xsi:type="dcterms:W3CDTF">2014-01-26T17:31:54Z</dcterms:created>
  <dcterms:modified xsi:type="dcterms:W3CDTF">2018-03-26T20:12:34Z</dcterms:modified>
</cp:coreProperties>
</file>