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76" r:id="rId4"/>
    <p:sldId id="259" r:id="rId5"/>
    <p:sldId id="277" r:id="rId6"/>
    <p:sldId id="278" r:id="rId7"/>
    <p:sldId id="279" r:id="rId8"/>
    <p:sldId id="280" r:id="rId9"/>
    <p:sldId id="281" r:id="rId10"/>
    <p:sldId id="282" r:id="rId11"/>
    <p:sldId id="283" r:id="rId12"/>
    <p:sldId id="284" r:id="rId13"/>
    <p:sldId id="261" r:id="rId14"/>
    <p:sldId id="262" r:id="rId15"/>
    <p:sldId id="265" r:id="rId16"/>
    <p:sldId id="266" r:id="rId17"/>
    <p:sldId id="267" r:id="rId18"/>
    <p:sldId id="268" r:id="rId19"/>
    <p:sldId id="269" r:id="rId20"/>
    <p:sldId id="270" r:id="rId21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1378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u-HU" smtClean="0"/>
              <a:t>Alcím mintájának szerkesztése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938D5-FFF3-4D87-B070-14C2896CC172}" type="datetimeFigureOut">
              <a:rPr lang="hu-HU" smtClean="0"/>
              <a:t>2018.03.26.</a:t>
            </a:fld>
            <a:endParaRPr lang="hu-H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2036D-2691-476E-80ED-9F60A0B75C95}" type="slidenum">
              <a:rPr lang="hu-HU" smtClean="0"/>
              <a:t>‹#›</a:t>
            </a:fld>
            <a:endParaRPr lang="hu-H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938D5-FFF3-4D87-B070-14C2896CC172}" type="datetimeFigureOut">
              <a:rPr lang="hu-HU" smtClean="0"/>
              <a:t>2018.03.26.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2036D-2691-476E-80ED-9F60A0B75C95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938D5-FFF3-4D87-B070-14C2896CC172}" type="datetimeFigureOut">
              <a:rPr lang="hu-HU" smtClean="0"/>
              <a:t>2018.03.26.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2036D-2691-476E-80ED-9F60A0B75C95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938D5-FFF3-4D87-B070-14C2896CC172}" type="datetimeFigureOut">
              <a:rPr lang="hu-HU" smtClean="0"/>
              <a:t>2018.03.26.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2036D-2691-476E-80ED-9F60A0B75C95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938D5-FFF3-4D87-B070-14C2896CC172}" type="datetimeFigureOut">
              <a:rPr lang="hu-HU" smtClean="0"/>
              <a:t>2018.03.26.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2036D-2691-476E-80ED-9F60A0B75C95}" type="slidenum">
              <a:rPr lang="hu-HU" smtClean="0"/>
              <a:t>‹#›</a:t>
            </a:fld>
            <a:endParaRPr lang="hu-H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938D5-FFF3-4D87-B070-14C2896CC172}" type="datetimeFigureOut">
              <a:rPr lang="hu-HU" smtClean="0"/>
              <a:t>2018.03.26.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2036D-2691-476E-80ED-9F60A0B75C95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938D5-FFF3-4D87-B070-14C2896CC172}" type="datetimeFigureOut">
              <a:rPr lang="hu-HU" smtClean="0"/>
              <a:t>2018.03.26.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2036D-2691-476E-80ED-9F60A0B75C95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938D5-FFF3-4D87-B070-14C2896CC172}" type="datetimeFigureOut">
              <a:rPr lang="hu-HU" smtClean="0"/>
              <a:t>2018.03.26.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2036D-2691-476E-80ED-9F60A0B75C95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938D5-FFF3-4D87-B070-14C2896CC172}" type="datetimeFigureOut">
              <a:rPr lang="hu-HU" smtClean="0"/>
              <a:t>2018.03.26.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2036D-2691-476E-80ED-9F60A0B75C95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938D5-FFF3-4D87-B070-14C2896CC172}" type="datetimeFigureOut">
              <a:rPr lang="hu-HU" smtClean="0"/>
              <a:t>2018.03.26.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2036D-2691-476E-80ED-9F60A0B75C95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938D5-FFF3-4D87-B070-14C2896CC172}" type="datetimeFigureOut">
              <a:rPr lang="hu-HU" smtClean="0"/>
              <a:t>2018.03.26.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DB2036D-2691-476E-80ED-9F60A0B75C95}" type="slidenum">
              <a:rPr lang="hu-HU" smtClean="0"/>
              <a:t>‹#›</a:t>
            </a:fld>
            <a:endParaRPr lang="hu-H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u-HU" smtClean="0"/>
              <a:t>Kép beszúrásához kattintson az ikonra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u-HU" smtClean="0"/>
              <a:t>Mintaszöveg szerkesztése</a:t>
            </a:r>
          </a:p>
          <a:p>
            <a:pPr lvl="1" eaLnBrk="1" latinLnBrk="0" hangingPunct="1"/>
            <a:r>
              <a:rPr kumimoji="0" lang="hu-HU" smtClean="0"/>
              <a:t>Második szint</a:t>
            </a:r>
          </a:p>
          <a:p>
            <a:pPr lvl="2" eaLnBrk="1" latinLnBrk="0" hangingPunct="1"/>
            <a:r>
              <a:rPr kumimoji="0" lang="hu-HU" smtClean="0"/>
              <a:t>Harmadik szint</a:t>
            </a:r>
          </a:p>
          <a:p>
            <a:pPr lvl="3" eaLnBrk="1" latinLnBrk="0" hangingPunct="1"/>
            <a:r>
              <a:rPr kumimoji="0" lang="hu-HU" smtClean="0"/>
              <a:t>Negyedik szint</a:t>
            </a:r>
          </a:p>
          <a:p>
            <a:pPr lvl="4" eaLnBrk="1" latinLnBrk="0" hangingPunct="1"/>
            <a:r>
              <a:rPr kumimoji="0" lang="hu-HU" smtClean="0"/>
              <a:t>Ötödik szint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D8938D5-FFF3-4D87-B070-14C2896CC172}" type="datetimeFigureOut">
              <a:rPr lang="hu-HU" smtClean="0"/>
              <a:t>2018.03.26.</a:t>
            </a:fld>
            <a:endParaRPr lang="hu-H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DB2036D-2691-476E-80ED-9F60A0B75C95}" type="slidenum">
              <a:rPr lang="hu-HU" smtClean="0"/>
              <a:t>‹#›</a:t>
            </a:fld>
            <a:endParaRPr lang="hu-H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AZ EURÓPAI UNIÓ JOGA</a:t>
            </a:r>
            <a:br>
              <a:rPr lang="hu-HU" dirty="0" smtClean="0"/>
            </a:b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smtClean="0"/>
              <a:t>2018. </a:t>
            </a:r>
            <a:endParaRPr lang="hu-HU" dirty="0" smtClean="0"/>
          </a:p>
          <a:p>
            <a:r>
              <a:rPr lang="hu-HU" dirty="0" smtClean="0"/>
              <a:t>NKE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8897254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Európai Központi Bank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KBER</a:t>
            </a:r>
          </a:p>
          <a:p>
            <a:r>
              <a:rPr lang="hu-HU" dirty="0" smtClean="0"/>
              <a:t>Monetáris unió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7649856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Számvevőszék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Pénzügyi ellenőrzés</a:t>
            </a:r>
          </a:p>
          <a:p>
            <a:r>
              <a:rPr lang="hu-HU" dirty="0" smtClean="0"/>
              <a:t>„Európa pénzügyi lelkiismerete”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5818188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Egyéb szervek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Gazdasági és Szociális Bizottság</a:t>
            </a:r>
          </a:p>
          <a:p>
            <a:r>
              <a:rPr lang="hu-HU" dirty="0" smtClean="0"/>
              <a:t>Régiók Bizottsága</a:t>
            </a:r>
          </a:p>
          <a:p>
            <a:pPr marL="0" indent="0">
              <a:buNone/>
            </a:pPr>
            <a:endParaRPr lang="hu-HU" dirty="0" smtClean="0"/>
          </a:p>
          <a:p>
            <a:r>
              <a:rPr lang="hu-HU" dirty="0" smtClean="0"/>
              <a:t>Ombudsman</a:t>
            </a:r>
          </a:p>
          <a:p>
            <a:r>
              <a:rPr lang="hu-HU" dirty="0" smtClean="0"/>
              <a:t>Adatvédelmi Biztos Hivatala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3862570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Az Európai Unió elsődleges joga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Az alapító szerződések, illetve azok módosításai (a hozzájuk fűzött Jegyzőkönyvek, Nyilatkozatok)</a:t>
            </a:r>
          </a:p>
          <a:p>
            <a:r>
              <a:rPr lang="hu-HU" dirty="0" smtClean="0"/>
              <a:t>Csatlakozási Szerződések</a:t>
            </a:r>
          </a:p>
          <a:p>
            <a:r>
              <a:rPr lang="hu-HU" dirty="0" smtClean="0"/>
              <a:t>Költségvetési Szerződéseket (</a:t>
            </a:r>
            <a:r>
              <a:rPr lang="hu-HU" dirty="0" err="1" smtClean="0"/>
              <a:t>Budgetary</a:t>
            </a:r>
            <a:r>
              <a:rPr lang="hu-HU" dirty="0" smtClean="0"/>
              <a:t> </a:t>
            </a:r>
            <a:r>
              <a:rPr lang="hu-HU" dirty="0" err="1" smtClean="0"/>
              <a:t>Treaties</a:t>
            </a:r>
            <a:r>
              <a:rPr lang="hu-HU" dirty="0" smtClean="0"/>
              <a:t>). </a:t>
            </a:r>
          </a:p>
          <a:p>
            <a:r>
              <a:rPr lang="hu-HU" dirty="0" smtClean="0"/>
              <a:t>Általános jogelvek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833941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Az Európai Unió másodlagos joga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u-HU" dirty="0" smtClean="0"/>
              <a:t>EUMSZ 288. cikke határozza meg: </a:t>
            </a:r>
          </a:p>
          <a:p>
            <a:r>
              <a:rPr lang="hu-HU" dirty="0" smtClean="0"/>
              <a:t>rendelet,</a:t>
            </a:r>
          </a:p>
          <a:p>
            <a:r>
              <a:rPr lang="hu-HU" dirty="0" smtClean="0"/>
              <a:t>irányelv,</a:t>
            </a:r>
          </a:p>
          <a:p>
            <a:r>
              <a:rPr lang="hu-HU" dirty="0" smtClean="0"/>
              <a:t>határozat,</a:t>
            </a:r>
          </a:p>
          <a:p>
            <a:r>
              <a:rPr lang="hu-HU" dirty="0" smtClean="0"/>
              <a:t>ajánlás </a:t>
            </a:r>
          </a:p>
          <a:p>
            <a:r>
              <a:rPr lang="hu-HU" dirty="0" smtClean="0"/>
              <a:t>vélemény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4508685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Az tagállam kárfelelőssége az uniós jog megsértéséért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Valamennyi hatalmi ág</a:t>
            </a:r>
          </a:p>
          <a:p>
            <a:r>
              <a:rPr lang="hu-HU" dirty="0" smtClean="0"/>
              <a:t>Kártérítési felelősség feltételei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81904052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Alapjogvédelem az Európai Unióban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Alapjogi Charta</a:t>
            </a:r>
          </a:p>
          <a:p>
            <a:r>
              <a:rPr lang="hu-HU" dirty="0"/>
              <a:t>Az Európai Unió Bíróságának ítélkezési gyakorlata</a:t>
            </a:r>
          </a:p>
        </p:txBody>
      </p:sp>
    </p:spTree>
    <p:extLst>
      <p:ext uri="{BB962C8B-B14F-4D97-AF65-F5344CB8AC3E}">
        <p14:creationId xmlns:p14="http://schemas.microsoft.com/office/powerpoint/2010/main" val="107835027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A tagállamokkal szemben indított kötelezettségszegési eljárások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Perindítást megelőző eljárás</a:t>
            </a:r>
          </a:p>
          <a:p>
            <a:r>
              <a:rPr lang="hu-HU" dirty="0" smtClean="0"/>
              <a:t>Peres szak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10556104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Az uniós jogi aktusok megsemmisítése iránti eljárás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az eljárás megindítására jogosultak köre, </a:t>
            </a:r>
          </a:p>
          <a:p>
            <a:r>
              <a:rPr lang="hu-HU" dirty="0" smtClean="0"/>
              <a:t>a keresetindítási határidő, </a:t>
            </a:r>
          </a:p>
          <a:p>
            <a:r>
              <a:rPr lang="hu-HU" dirty="0" smtClean="0"/>
              <a:t>a megtámadható aktusok</a:t>
            </a:r>
          </a:p>
          <a:p>
            <a:r>
              <a:rPr lang="hu-HU" dirty="0" smtClean="0"/>
              <a:t>megtámadási </a:t>
            </a:r>
            <a:r>
              <a:rPr lang="hu-HU" dirty="0"/>
              <a:t>okok</a:t>
            </a:r>
          </a:p>
        </p:txBody>
      </p:sp>
    </p:spTree>
    <p:extLst>
      <p:ext uri="{BB962C8B-B14F-4D97-AF65-F5344CB8AC3E}">
        <p14:creationId xmlns:p14="http://schemas.microsoft.com/office/powerpoint/2010/main" val="55197865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A</a:t>
            </a:r>
            <a:r>
              <a:rPr lang="hu-HU" dirty="0" smtClean="0"/>
              <a:t> mulasztási eljárás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az eljárás megindítására jogosultak köre, </a:t>
            </a:r>
          </a:p>
          <a:p>
            <a:r>
              <a:rPr lang="hu-HU" dirty="0" smtClean="0"/>
              <a:t>a keresetindítási határidő, </a:t>
            </a:r>
          </a:p>
          <a:p>
            <a:r>
              <a:rPr lang="hu-HU" dirty="0" smtClean="0"/>
              <a:t>az eljárás megindításának okai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8579966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 Az Európai Unió alapszerződései I.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u-HU" dirty="0" smtClean="0"/>
              <a:t>1951-ben elfogadott Párizsi Szerződés (az ESZAK alapító szerződése), amely 1952. július 23-án lépett hatályba (ma már nem hatályos, 50 év határozott időre kötötték);</a:t>
            </a:r>
          </a:p>
          <a:p>
            <a:r>
              <a:rPr lang="hu-HU" dirty="0" smtClean="0"/>
              <a:t>1957-ben, Rómában aláírt két nemzetközi szerződés (egyfelől az Európai Gazdasági Közösséget létrehozó Római Szerződés, másfelől pedig az EURATOM Közösséget létrehozó Római Szerződés), melyek 1958. január 1-jén léptek hatályba;</a:t>
            </a:r>
          </a:p>
          <a:p>
            <a:r>
              <a:rPr lang="hu-HU" dirty="0" smtClean="0"/>
              <a:t>1965-ben megkötött, 1967-ben hatályba lépett Egyesülési (Fúziós) Szerződés (</a:t>
            </a:r>
            <a:r>
              <a:rPr lang="hu-HU" dirty="0" err="1" smtClean="0"/>
              <a:t>Merger</a:t>
            </a:r>
            <a:r>
              <a:rPr lang="hu-HU" dirty="0" smtClean="0"/>
              <a:t> </a:t>
            </a:r>
            <a:r>
              <a:rPr lang="hu-HU" dirty="0" err="1" smtClean="0"/>
              <a:t>Treaty</a:t>
            </a:r>
            <a:r>
              <a:rPr lang="hu-HU" dirty="0" smtClean="0"/>
              <a:t>);</a:t>
            </a:r>
          </a:p>
          <a:p>
            <a:r>
              <a:rPr lang="hu-HU" dirty="0" smtClean="0"/>
              <a:t>1986-ban aláírt és 1987. július 1. napján hatályba lépett Egységes Európai Okmány (</a:t>
            </a:r>
            <a:r>
              <a:rPr lang="hu-HU" dirty="0" err="1" smtClean="0"/>
              <a:t>Single</a:t>
            </a:r>
            <a:r>
              <a:rPr lang="hu-HU" dirty="0" smtClean="0"/>
              <a:t> European </a:t>
            </a:r>
            <a:r>
              <a:rPr lang="hu-HU" dirty="0" err="1" smtClean="0"/>
              <a:t>Act</a:t>
            </a:r>
            <a:r>
              <a:rPr lang="hu-HU" dirty="0" smtClean="0"/>
              <a:t> - SEA); 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13396488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Kártérítési eljárás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Az Európai Unió intézményei vagy azok alkalmazottai által okozott kár megtérítése iránti eljárás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5811866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Az Európai Unió alapszerződései </a:t>
            </a:r>
            <a:r>
              <a:rPr lang="pt-BR" dirty="0" smtClean="0"/>
              <a:t>I</a:t>
            </a:r>
            <a:r>
              <a:rPr lang="hu-HU" dirty="0" smtClean="0"/>
              <a:t>I</a:t>
            </a:r>
            <a:r>
              <a:rPr lang="pt-BR" dirty="0" smtClean="0"/>
              <a:t>.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az Európai Uniót létrehozó 1992. évi Maastrichti Szerződés (</a:t>
            </a:r>
            <a:r>
              <a:rPr lang="hu-HU" dirty="0" err="1"/>
              <a:t>Treaty</a:t>
            </a:r>
            <a:r>
              <a:rPr lang="hu-HU" dirty="0"/>
              <a:t> </a:t>
            </a:r>
            <a:r>
              <a:rPr lang="hu-HU" dirty="0" err="1"/>
              <a:t>on</a:t>
            </a:r>
            <a:r>
              <a:rPr lang="hu-HU" dirty="0"/>
              <a:t> </a:t>
            </a:r>
            <a:r>
              <a:rPr lang="hu-HU" dirty="0" err="1"/>
              <a:t>the</a:t>
            </a:r>
            <a:r>
              <a:rPr lang="hu-HU" dirty="0"/>
              <a:t> European Union), amely 1993. november 1. napján lépett hatályba;</a:t>
            </a:r>
          </a:p>
          <a:p>
            <a:r>
              <a:rPr lang="hu-HU" dirty="0"/>
              <a:t>1997. évi Amszterdami Szerződés, mely 1999. május 1-jén lépett hatályba;</a:t>
            </a:r>
          </a:p>
          <a:p>
            <a:r>
              <a:rPr lang="hu-HU" dirty="0"/>
              <a:t>2001-ben aláírt Nizzai Szerződés, mely 2003. február 1. napján lépett hatályba;</a:t>
            </a:r>
          </a:p>
          <a:p>
            <a:r>
              <a:rPr lang="hu-HU" dirty="0"/>
              <a:t>2007. december 13-án aláírt Lisszaboni Szerződés, mely 2009. december 1-jén lépett hatályba.</a:t>
            </a:r>
          </a:p>
          <a:p>
            <a:r>
              <a:rPr lang="hu-HU" dirty="0"/>
              <a:t>Jelenleg hatályos szerződések: </a:t>
            </a:r>
            <a:r>
              <a:rPr lang="hu-HU" dirty="0" err="1"/>
              <a:t>EUSz</a:t>
            </a:r>
            <a:r>
              <a:rPr lang="hu-HU" dirty="0"/>
              <a:t>; </a:t>
            </a:r>
            <a:r>
              <a:rPr lang="hu-HU" dirty="0" err="1"/>
              <a:t>EUMSz</a:t>
            </a:r>
            <a:endParaRPr lang="hu-HU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0016825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Az EU intézményei, főbb hatásköreik és egymáshoz való viszonyuk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u-HU" dirty="0" smtClean="0"/>
              <a:t>Az Unió intézményei:</a:t>
            </a:r>
          </a:p>
          <a:p>
            <a:r>
              <a:rPr lang="hu-HU" dirty="0" smtClean="0"/>
              <a:t>Európai Parlament</a:t>
            </a:r>
          </a:p>
          <a:p>
            <a:r>
              <a:rPr lang="hu-HU" dirty="0" smtClean="0"/>
              <a:t>Európai Tanács</a:t>
            </a:r>
          </a:p>
          <a:p>
            <a:r>
              <a:rPr lang="hu-HU" dirty="0" smtClean="0"/>
              <a:t>Tanács</a:t>
            </a:r>
          </a:p>
          <a:p>
            <a:r>
              <a:rPr lang="hu-HU" dirty="0" smtClean="0"/>
              <a:t>Európai Bizottság </a:t>
            </a:r>
          </a:p>
          <a:p>
            <a:r>
              <a:rPr lang="hu-HU" dirty="0" smtClean="0"/>
              <a:t>Európai Unió Bírósága</a:t>
            </a:r>
          </a:p>
          <a:p>
            <a:r>
              <a:rPr lang="hu-HU" dirty="0" smtClean="0"/>
              <a:t>Európai Központi Bank </a:t>
            </a:r>
          </a:p>
          <a:p>
            <a:r>
              <a:rPr lang="hu-HU" dirty="0" smtClean="0"/>
              <a:t>Számvevőszék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786951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Európai Parlament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Székhelye Strasbourgban</a:t>
            </a:r>
          </a:p>
          <a:p>
            <a:r>
              <a:rPr lang="hu-HU" dirty="0" smtClean="0"/>
              <a:t>Képviselők: 750+ 1</a:t>
            </a:r>
          </a:p>
          <a:p>
            <a:r>
              <a:rPr lang="hu-HU" dirty="0" smtClean="0"/>
              <a:t>Szervezete</a:t>
            </a:r>
          </a:p>
          <a:p>
            <a:r>
              <a:rPr lang="hu-HU" dirty="0" smtClean="0"/>
              <a:t>Feladatai</a:t>
            </a:r>
          </a:p>
          <a:p>
            <a:r>
              <a:rPr lang="hu-HU" dirty="0" smtClean="0"/>
              <a:t>Demokratikus deficit ledolgozása: </a:t>
            </a:r>
            <a:r>
              <a:rPr lang="hu-HU" dirty="0" err="1" smtClean="0"/>
              <a:t>társjogalkotó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3292570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u-HU" dirty="0" smtClean="0"/>
              <a:t/>
            </a:r>
            <a:br>
              <a:rPr lang="hu-HU" dirty="0" smtClean="0"/>
            </a:br>
            <a:r>
              <a:rPr lang="hu-HU" dirty="0"/>
              <a:t/>
            </a:r>
            <a:br>
              <a:rPr lang="hu-HU" dirty="0"/>
            </a:br>
            <a:r>
              <a:rPr lang="hu-HU" dirty="0" smtClean="0"/>
              <a:t/>
            </a:r>
            <a:br>
              <a:rPr lang="hu-HU" dirty="0" smtClean="0"/>
            </a:br>
            <a:r>
              <a:rPr lang="hu-HU" dirty="0"/>
              <a:t/>
            </a:r>
            <a:br>
              <a:rPr lang="hu-HU" dirty="0"/>
            </a:br>
            <a:r>
              <a:rPr lang="hu-HU" dirty="0" smtClean="0"/>
              <a:t/>
            </a:r>
            <a:br>
              <a:rPr lang="hu-HU" dirty="0" smtClean="0"/>
            </a:br>
            <a:r>
              <a:rPr lang="hu-HU" dirty="0"/>
              <a:t/>
            </a:r>
            <a:br>
              <a:rPr lang="hu-HU" dirty="0"/>
            </a:br>
            <a:r>
              <a:rPr lang="hu-HU" dirty="0" smtClean="0"/>
              <a:t/>
            </a:r>
            <a:br>
              <a:rPr lang="hu-HU" dirty="0" smtClean="0"/>
            </a:br>
            <a:r>
              <a:rPr lang="hu-HU" dirty="0"/>
              <a:t/>
            </a:r>
            <a:br>
              <a:rPr lang="hu-HU" dirty="0"/>
            </a:br>
            <a:r>
              <a:rPr lang="hu-HU" dirty="0" smtClean="0"/>
              <a:t/>
            </a:r>
            <a:br>
              <a:rPr lang="hu-HU" dirty="0" smtClean="0"/>
            </a:br>
            <a:r>
              <a:rPr lang="hu-HU" dirty="0"/>
              <a:t/>
            </a:r>
            <a:br>
              <a:rPr lang="hu-HU" dirty="0"/>
            </a:br>
            <a:r>
              <a:rPr lang="hu-HU" dirty="0" smtClean="0"/>
              <a:t/>
            </a:r>
            <a:br>
              <a:rPr lang="hu-HU" dirty="0" smtClean="0"/>
            </a:br>
            <a:r>
              <a:rPr lang="hu-HU" dirty="0"/>
              <a:t/>
            </a:r>
            <a:br>
              <a:rPr lang="hu-HU" dirty="0"/>
            </a:br>
            <a:r>
              <a:rPr lang="hu-HU" dirty="0" smtClean="0"/>
              <a:t/>
            </a:r>
            <a:br>
              <a:rPr lang="hu-HU" dirty="0" smtClean="0"/>
            </a:br>
            <a:r>
              <a:rPr lang="hu-HU" dirty="0" smtClean="0"/>
              <a:t>Európai </a:t>
            </a:r>
            <a:r>
              <a:rPr lang="hu-HU" dirty="0"/>
              <a:t>Tanács</a:t>
            </a:r>
            <a:br>
              <a:rPr lang="hu-HU" dirty="0"/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Tagjai: a </a:t>
            </a:r>
            <a:r>
              <a:rPr lang="hu-HU" dirty="0"/>
              <a:t>tagállamok állam-, illetve </a:t>
            </a:r>
            <a:r>
              <a:rPr lang="hu-HU" dirty="0" smtClean="0"/>
              <a:t>kormányfői, </a:t>
            </a:r>
            <a:r>
              <a:rPr lang="hu-HU" dirty="0"/>
              <a:t>saját </a:t>
            </a:r>
            <a:r>
              <a:rPr lang="hu-HU" dirty="0" smtClean="0"/>
              <a:t>elnöke  </a:t>
            </a:r>
            <a:r>
              <a:rPr lang="hu-HU" dirty="0"/>
              <a:t>és a Bizottság </a:t>
            </a:r>
            <a:r>
              <a:rPr lang="hu-HU" dirty="0" smtClean="0"/>
              <a:t>elnöke. </a:t>
            </a:r>
          </a:p>
          <a:p>
            <a:r>
              <a:rPr lang="hu-HU" dirty="0" smtClean="0"/>
              <a:t>Munkájában </a:t>
            </a:r>
            <a:r>
              <a:rPr lang="hu-HU" dirty="0"/>
              <a:t>részt vesz az Unió külügyi és biztonságpolitikai főképviselője.</a:t>
            </a:r>
          </a:p>
        </p:txBody>
      </p:sp>
    </p:spTree>
    <p:extLst>
      <p:ext uri="{BB962C8B-B14F-4D97-AF65-F5344CB8AC3E}">
        <p14:creationId xmlns:p14="http://schemas.microsoft.com/office/powerpoint/2010/main" val="3023580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A </a:t>
            </a:r>
            <a:r>
              <a:rPr lang="hu-HU" dirty="0"/>
              <a:t>Tanács (az Európai Unió Tanácsa)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Tagjai: a </a:t>
            </a:r>
            <a:r>
              <a:rPr lang="hu-HU" dirty="0"/>
              <a:t>tagállamok </a:t>
            </a:r>
            <a:r>
              <a:rPr lang="hu-HU" dirty="0" smtClean="0"/>
              <a:t>egy-egy </a:t>
            </a:r>
            <a:r>
              <a:rPr lang="hu-HU" dirty="0"/>
              <a:t>miniszteri szintű </a:t>
            </a:r>
            <a:r>
              <a:rPr lang="hu-HU" dirty="0" smtClean="0"/>
              <a:t>képviselői</a:t>
            </a:r>
          </a:p>
          <a:p>
            <a:r>
              <a:rPr lang="hu-HU" dirty="0" smtClean="0"/>
              <a:t>Fő jogalkotó szerv</a:t>
            </a:r>
          </a:p>
          <a:p>
            <a:r>
              <a:rPr lang="hu-HU" dirty="0"/>
              <a:t>Szavazati </a:t>
            </a:r>
            <a:r>
              <a:rPr lang="hu-HU" dirty="0" smtClean="0"/>
              <a:t>rend</a:t>
            </a:r>
          </a:p>
          <a:p>
            <a:r>
              <a:rPr lang="hu-HU" dirty="0"/>
              <a:t>COREPER</a:t>
            </a:r>
          </a:p>
        </p:txBody>
      </p:sp>
    </p:spTree>
    <p:extLst>
      <p:ext uri="{BB962C8B-B14F-4D97-AF65-F5344CB8AC3E}">
        <p14:creationId xmlns:p14="http://schemas.microsoft.com/office/powerpoint/2010/main" val="7846552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/>
              <a:t>Bizottság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Biztosokból áll</a:t>
            </a:r>
          </a:p>
          <a:p>
            <a:r>
              <a:rPr lang="hu-HU" dirty="0" err="1" smtClean="0"/>
              <a:t>Szupranacionális</a:t>
            </a:r>
            <a:r>
              <a:rPr lang="hu-HU" dirty="0" smtClean="0"/>
              <a:t> szerv</a:t>
            </a:r>
          </a:p>
          <a:p>
            <a:r>
              <a:rPr lang="hu-HU" dirty="0" smtClean="0"/>
              <a:t>Uniós jog „őre”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9242643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Az </a:t>
            </a:r>
            <a:r>
              <a:rPr lang="es-ES" dirty="0"/>
              <a:t>Európai Unió Bírósága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Bíróság</a:t>
            </a:r>
          </a:p>
          <a:p>
            <a:r>
              <a:rPr lang="hu-HU" dirty="0" smtClean="0"/>
              <a:t>Törvényszék</a:t>
            </a:r>
          </a:p>
          <a:p>
            <a:r>
              <a:rPr lang="hu-HU" dirty="0" smtClean="0"/>
              <a:t>(korábban: Közszolgálati Törvényszék)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17388446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Áramlás">
  <a:themeElements>
    <a:clrScheme name="Áramlás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Áramlás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Áramlás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84</TotalTime>
  <Words>478</Words>
  <Application>Microsoft Office PowerPoint</Application>
  <PresentationFormat>Diavetítés a képernyőre (4:3 oldalarány)</PresentationFormat>
  <Paragraphs>89</Paragraphs>
  <Slides>20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20</vt:i4>
      </vt:variant>
    </vt:vector>
  </HeadingPairs>
  <TitlesOfParts>
    <vt:vector size="24" baseType="lpstr">
      <vt:lpstr>Calibri</vt:lpstr>
      <vt:lpstr>Constantia</vt:lpstr>
      <vt:lpstr>Wingdings 2</vt:lpstr>
      <vt:lpstr>Áramlás</vt:lpstr>
      <vt:lpstr>AZ EURÓPAI UNIÓ JOGA </vt:lpstr>
      <vt:lpstr> Az Európai Unió alapszerződései I.</vt:lpstr>
      <vt:lpstr>Az Európai Unió alapszerződései II.</vt:lpstr>
      <vt:lpstr>Az EU intézményei, főbb hatásköreik és egymáshoz való viszonyuk</vt:lpstr>
      <vt:lpstr>Európai Parlament</vt:lpstr>
      <vt:lpstr>             Európai Tanács </vt:lpstr>
      <vt:lpstr>A Tanács (az Európai Unió Tanácsa)</vt:lpstr>
      <vt:lpstr>Bizottság</vt:lpstr>
      <vt:lpstr>Az Európai Unió Bírósága</vt:lpstr>
      <vt:lpstr>Európai Központi Bank</vt:lpstr>
      <vt:lpstr>Számvevőszék</vt:lpstr>
      <vt:lpstr>Egyéb szervek</vt:lpstr>
      <vt:lpstr>Az Európai Unió elsődleges joga</vt:lpstr>
      <vt:lpstr>Az Európai Unió másodlagos joga</vt:lpstr>
      <vt:lpstr>Az tagállam kárfelelőssége az uniós jog megsértéséért</vt:lpstr>
      <vt:lpstr>Alapjogvédelem az Európai Unióban</vt:lpstr>
      <vt:lpstr>A tagállamokkal szemben indított kötelezettségszegési eljárások</vt:lpstr>
      <vt:lpstr>Az uniós jogi aktusok megsemmisítése iránti eljárás</vt:lpstr>
      <vt:lpstr>A mulasztási eljárás</vt:lpstr>
      <vt:lpstr>Kártérítési eljárás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C/2. AZ EURÓPAI UNIÓ JOGA</dc:title>
  <dc:creator>Gombos Katalin</dc:creator>
  <cp:lastModifiedBy>Gombos Katalin</cp:lastModifiedBy>
  <cp:revision>14</cp:revision>
  <dcterms:created xsi:type="dcterms:W3CDTF">2014-01-26T17:31:54Z</dcterms:created>
  <dcterms:modified xsi:type="dcterms:W3CDTF">2018-03-26T20:12:34Z</dcterms:modified>
</cp:coreProperties>
</file>